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516A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F885D-BD5D-44DC-9563-CD49ADCAFC8A}" v="9" dt="2023-10-16T09:39:14.294"/>
    <p1510:client id="{1A8A08C2-2F89-4132-BC23-3B765D7393F4}" v="523" dt="2023-10-16T19:07:12.281"/>
    <p1510:client id="{2BB08704-2BF0-4DA9-A9B6-C442C54AA39C}" v="1" dt="2023-10-16T08:19:05.041"/>
    <p1510:client id="{30ECBDD7-DC70-44E8-8B72-1BE9935028C6}" v="6" dt="2023-10-16T13:22:22.806"/>
    <p1510:client id="{4A8E3E50-81AF-4473-99A3-7419AA2134E5}" v="8" dt="2023-10-17T06:19:42.839"/>
    <p1510:client id="{BF4E1E56-34C0-4242-97DE-B1FDFD0E26F8}" v="7" dt="2023-10-16T15:15:05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34301181102361E-2"/>
          <c:y val="9.8660242454463407E-2"/>
          <c:w val="0.93577066929133856"/>
          <c:h val="0.681941333541994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Liggedøgn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Forløp for svangerskap og fødsel uten kompliserende faktorer</c:v>
                </c:pt>
                <c:pt idx="1">
                  <c:v>Forløpr for svangerskap og fødsel med kompliserende faktorer</c:v>
                </c:pt>
                <c:pt idx="2">
                  <c:v>Forløp for svangerskap og fødsel med ressurskrevende inngrep uten kompliserende faktorer</c:v>
                </c:pt>
                <c:pt idx="3">
                  <c:v>Forløp for svangerskap og fødsel med ressurskrevende inngrep uten kompliserende faktorer</c:v>
                </c:pt>
              </c:strCache>
            </c:strRef>
          </c:cat>
          <c:val>
            <c:numRef>
              <c:f>'Ark1'!$B$2:$B$5</c:f>
              <c:numCache>
                <c:formatCode>General</c:formatCode>
                <c:ptCount val="4"/>
                <c:pt idx="0">
                  <c:v>2.86</c:v>
                </c:pt>
                <c:pt idx="1">
                  <c:v>4.33</c:v>
                </c:pt>
                <c:pt idx="2">
                  <c:v>4.34</c:v>
                </c:pt>
                <c:pt idx="3">
                  <c:v>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B-46BE-81B6-B3FE2D37CB45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Antall opphold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'Ark1'!$A$2:$A$5</c:f>
              <c:strCache>
                <c:ptCount val="4"/>
                <c:pt idx="0">
                  <c:v>Forløp for svangerskap og fødsel uten kompliserende faktorer</c:v>
                </c:pt>
                <c:pt idx="1">
                  <c:v>Forløpr for svangerskap og fødsel med kompliserende faktorer</c:v>
                </c:pt>
                <c:pt idx="2">
                  <c:v>Forløp for svangerskap og fødsel med ressurskrevende inngrep uten kompliserende faktorer</c:v>
                </c:pt>
                <c:pt idx="3">
                  <c:v>Forløp for svangerskap og fødsel med ressurskrevende inngrep uten kompliserende faktorer</c:v>
                </c:pt>
              </c:strCache>
            </c:strRef>
          </c:cat>
          <c:val>
            <c:numRef>
              <c:f>'Ark1'!$C$2:$C$5</c:f>
              <c:numCache>
                <c:formatCode>General</c:formatCode>
                <c:ptCount val="4"/>
                <c:pt idx="0">
                  <c:v>5.0999999999999996</c:v>
                </c:pt>
                <c:pt idx="1">
                  <c:v>7.3</c:v>
                </c:pt>
                <c:pt idx="2">
                  <c:v>7.2</c:v>
                </c:pt>
                <c:pt idx="3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EB-46BE-81B6-B3FE2D37C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7410624"/>
        <c:axId val="717406664"/>
      </c:barChart>
      <c:catAx>
        <c:axId val="717410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7406664"/>
        <c:crosses val="autoZero"/>
        <c:auto val="1"/>
        <c:lblAlgn val="ctr"/>
        <c:lblOffset val="100"/>
        <c:noMultiLvlLbl val="0"/>
      </c:catAx>
      <c:valAx>
        <c:axId val="717406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717410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84344074380121"/>
          <c:y val="5.6447356914537408E-2"/>
          <c:w val="0.28786153055499575"/>
          <c:h val="5.65358941103839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8264840182648401E-2"/>
          <c:y val="3.3295485637419076E-2"/>
          <c:w val="0.9598173515981735"/>
          <c:h val="0.71465514198056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'Ark1'!$C$3</c:f>
              <c:strCache>
                <c:ptCount val="1"/>
                <c:pt idx="0">
                  <c:v>Måltall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'Ark1'!$B$6:$B$10</c:f>
              <c:strCache>
                <c:ptCount val="5"/>
                <c:pt idx="0">
                  <c:v>Samarbeidsaktiviteter (Somatikk)</c:v>
                </c:pt>
                <c:pt idx="1">
                  <c:v>Teambasert oppfølging (ACT-/FACT-team)</c:v>
                </c:pt>
                <c:pt idx="2">
                  <c:v>Teambasert oppfølging (Somatikk)</c:v>
                </c:pt>
                <c:pt idx="3">
                  <c:v>Digital skjemabasert pasientoppfølging og monitorering</c:v>
                </c:pt>
                <c:pt idx="4">
                  <c:v>Gjennomført nettbasert behandlingsprogram</c:v>
                </c:pt>
              </c:strCache>
              <c:extLst/>
            </c:strRef>
          </c:cat>
          <c:val>
            <c:numRef>
              <c:f>'Ark1'!$C$6:$C$10</c:f>
              <c:numCache>
                <c:formatCode>0%</c:formatCode>
                <c:ptCount val="5"/>
                <c:pt idx="0">
                  <c:v>0.01</c:v>
                </c:pt>
                <c:pt idx="1">
                  <c:v>0.02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A1F-4196-9310-45D2BB0EE940}"/>
            </c:ext>
          </c:extLst>
        </c:ser>
        <c:ser>
          <c:idx val="1"/>
          <c:order val="1"/>
          <c:tx>
            <c:strRef>
              <c:f>'Ark1'!$D$3</c:f>
              <c:strCache>
                <c:ptCount val="1"/>
                <c:pt idx="0">
                  <c:v>Helse Sør-Øst RHF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1F-4196-9310-45D2BB0EE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'Ark1'!$B$6:$B$10</c:f>
              <c:strCache>
                <c:ptCount val="5"/>
                <c:pt idx="0">
                  <c:v>Samarbeidsaktiviteter (Somatikk)</c:v>
                </c:pt>
                <c:pt idx="1">
                  <c:v>Teambasert oppfølging (ACT-/FACT-team)</c:v>
                </c:pt>
                <c:pt idx="2">
                  <c:v>Teambasert oppfølging (Somatikk)</c:v>
                </c:pt>
                <c:pt idx="3">
                  <c:v>Digital skjemabasert pasientoppfølging og monitorering</c:v>
                </c:pt>
                <c:pt idx="4">
                  <c:v>Gjennomført nettbasert behandlingsprogram</c:v>
                </c:pt>
              </c:strCache>
              <c:extLst/>
            </c:strRef>
          </c:cat>
          <c:val>
            <c:numRef>
              <c:f>'Ark1'!$D$6:$D$10</c:f>
              <c:numCache>
                <c:formatCode>0.0\ %</c:formatCode>
                <c:ptCount val="5"/>
                <c:pt idx="0">
                  <c:v>4.8936179553632966E-3</c:v>
                </c:pt>
                <c:pt idx="1">
                  <c:v>2.5030374057866612E-2</c:v>
                </c:pt>
                <c:pt idx="2">
                  <c:v>4.4633776207709494E-4</c:v>
                </c:pt>
                <c:pt idx="3">
                  <c:v>2.7470818871235167E-3</c:v>
                </c:pt>
                <c:pt idx="4">
                  <c:v>3.3346080710747894E-4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BA1F-4196-9310-45D2BB0EE940}"/>
            </c:ext>
          </c:extLst>
        </c:ser>
        <c:ser>
          <c:idx val="2"/>
          <c:order val="2"/>
          <c:tx>
            <c:strRef>
              <c:f>'Ark1'!$E$3</c:f>
              <c:strCache>
                <c:ptCount val="1"/>
                <c:pt idx="0">
                  <c:v>Helse Vest RHF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A1F-4196-9310-45D2BB0EE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'Ark1'!$B$6:$B$10</c:f>
              <c:strCache>
                <c:ptCount val="5"/>
                <c:pt idx="0">
                  <c:v>Samarbeidsaktiviteter (Somatikk)</c:v>
                </c:pt>
                <c:pt idx="1">
                  <c:v>Teambasert oppfølging (ACT-/FACT-team)</c:v>
                </c:pt>
                <c:pt idx="2">
                  <c:v>Teambasert oppfølging (Somatikk)</c:v>
                </c:pt>
                <c:pt idx="3">
                  <c:v>Digital skjemabasert pasientoppfølging og monitorering</c:v>
                </c:pt>
                <c:pt idx="4">
                  <c:v>Gjennomført nettbasert behandlingsprogram</c:v>
                </c:pt>
              </c:strCache>
              <c:extLst/>
            </c:strRef>
          </c:cat>
          <c:val>
            <c:numRef>
              <c:f>'Ark1'!$E$6:$E$10</c:f>
              <c:numCache>
                <c:formatCode>0.0\ %</c:formatCode>
                <c:ptCount val="5"/>
                <c:pt idx="0">
                  <c:v>3.4207570284032424E-3</c:v>
                </c:pt>
                <c:pt idx="1">
                  <c:v>2.1354742247936032E-2</c:v>
                </c:pt>
                <c:pt idx="2">
                  <c:v>2.0743721110454445E-4</c:v>
                </c:pt>
                <c:pt idx="3">
                  <c:v>1.4523962741002512E-2</c:v>
                </c:pt>
                <c:pt idx="4">
                  <c:v>9.2392535258357565E-4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BA1F-4196-9310-45D2BB0EE940}"/>
            </c:ext>
          </c:extLst>
        </c:ser>
        <c:ser>
          <c:idx val="3"/>
          <c:order val="3"/>
          <c:tx>
            <c:strRef>
              <c:f>'Ark1'!$F$3</c:f>
              <c:strCache>
                <c:ptCount val="1"/>
                <c:pt idx="0">
                  <c:v>Helse Midt-Norge RHF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1F-4196-9310-45D2BB0EE94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1F-4196-9310-45D2BB0EE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'Ark1'!$B$6:$B$10</c:f>
              <c:strCache>
                <c:ptCount val="5"/>
                <c:pt idx="0">
                  <c:v>Samarbeidsaktiviteter (Somatikk)</c:v>
                </c:pt>
                <c:pt idx="1">
                  <c:v>Teambasert oppfølging (ACT-/FACT-team)</c:v>
                </c:pt>
                <c:pt idx="2">
                  <c:v>Teambasert oppfølging (Somatikk)</c:v>
                </c:pt>
                <c:pt idx="3">
                  <c:v>Digital skjemabasert pasientoppfølging og monitorering</c:v>
                </c:pt>
                <c:pt idx="4">
                  <c:v>Gjennomført nettbasert behandlingsprogram</c:v>
                </c:pt>
              </c:strCache>
              <c:extLst/>
            </c:strRef>
          </c:cat>
          <c:val>
            <c:numRef>
              <c:f>'Ark1'!$F$6:$F$10</c:f>
              <c:numCache>
                <c:formatCode>0.0\ %</c:formatCode>
                <c:ptCount val="5"/>
                <c:pt idx="0">
                  <c:v>7.759071183513962E-3</c:v>
                </c:pt>
                <c:pt idx="1">
                  <c:v>1.5230027486144279E-2</c:v>
                </c:pt>
                <c:pt idx="2">
                  <c:v>1.3632335900756593E-4</c:v>
                </c:pt>
                <c:pt idx="3">
                  <c:v>1.8416685308791625E-3</c:v>
                </c:pt>
                <c:pt idx="4">
                  <c:v>3.1214720862358686E-5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BA1F-4196-9310-45D2BB0EE940}"/>
            </c:ext>
          </c:extLst>
        </c:ser>
        <c:ser>
          <c:idx val="4"/>
          <c:order val="4"/>
          <c:tx>
            <c:strRef>
              <c:f>'Ark1'!$G$3</c:f>
              <c:strCache>
                <c:ptCount val="1"/>
                <c:pt idx="0">
                  <c:v>Helse Nord RHF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1F-4196-9310-45D2BB0EE9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'Ark1'!$B$6:$B$10</c:f>
              <c:strCache>
                <c:ptCount val="5"/>
                <c:pt idx="0">
                  <c:v>Samarbeidsaktiviteter (Somatikk)</c:v>
                </c:pt>
                <c:pt idx="1">
                  <c:v>Teambasert oppfølging (ACT-/FACT-team)</c:v>
                </c:pt>
                <c:pt idx="2">
                  <c:v>Teambasert oppfølging (Somatikk)</c:v>
                </c:pt>
                <c:pt idx="3">
                  <c:v>Digital skjemabasert pasientoppfølging og monitorering</c:v>
                </c:pt>
                <c:pt idx="4">
                  <c:v>Gjennomført nettbasert behandlingsprogram</c:v>
                </c:pt>
              </c:strCache>
              <c:extLst/>
            </c:strRef>
          </c:cat>
          <c:val>
            <c:numRef>
              <c:f>'Ark1'!$G$6:$G$10</c:f>
              <c:numCache>
                <c:formatCode>0.0\ %</c:formatCode>
                <c:ptCount val="5"/>
                <c:pt idx="0">
                  <c:v>8.8938162108893812E-3</c:v>
                </c:pt>
                <c:pt idx="1">
                  <c:v>1.9682667202249447E-2</c:v>
                </c:pt>
                <c:pt idx="2">
                  <c:v>1.1497084667816376E-3</c:v>
                </c:pt>
                <c:pt idx="3">
                  <c:v>1.8409536743624567E-3</c:v>
                </c:pt>
                <c:pt idx="4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BA1F-4196-9310-45D2BB0EE9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15786816"/>
        <c:axId val="815784656"/>
      </c:barChart>
      <c:catAx>
        <c:axId val="81578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15784656"/>
        <c:crosses val="autoZero"/>
        <c:auto val="1"/>
        <c:lblAlgn val="ctr"/>
        <c:lblOffset val="100"/>
        <c:noMultiLvlLbl val="0"/>
      </c:catAx>
      <c:valAx>
        <c:axId val="8157846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815786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AEB2F93BB9C374ABA60A6DC4DBD2828" ma:contentTypeVersion="5" ma:contentTypeDescription="Opprett et nytt dokument." ma:contentTypeScope="" ma:versionID="226755e845ba0533c977e8cc3665f582">
  <xsd:schema xmlns:xsd="http://www.w3.org/2001/XMLSchema" xmlns:xs="http://www.w3.org/2001/XMLSchema" xmlns:p="http://schemas.microsoft.com/office/2006/metadata/properties" xmlns:ns2="5baf3aef-a1d1-4c59-b104-0a4d57252fc5" targetNamespace="http://schemas.microsoft.com/office/2006/metadata/properties" ma:root="true" ma:fieldsID="1d116c0acb0b76ebcac12e58bcf46c17" ns2:_="">
    <xsd:import namespace="5baf3aef-a1d1-4c59-b104-0a4d57252f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af3aef-a1d1-4c59-b104-0a4d57252f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AAF4C4-5AB8-4F58-BA26-BE49518B56E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5baf3aef-a1d1-4c59-b104-0a4d57252fc5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4AAE6E-3CAB-435E-8CA9-266C1DB7C3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af3aef-a1d1-4c59-b104-0a4d57252f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FDD80F-9BCE-4D71-B5B4-667CDCC394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Hdir_PPT_v2</Template>
  <TotalTime>763</TotalTime>
  <Words>3487</Words>
  <Application>Microsoft Office PowerPoint</Application>
  <PresentationFormat>Widescreen</PresentationFormat>
  <Paragraphs>653</Paragraphs>
  <Slides>59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59</vt:i4>
      </vt:variant>
    </vt:vector>
  </HeadingPairs>
  <TitlesOfParts>
    <vt:vector size="70" baseType="lpstr">
      <vt:lpstr>Arial</vt:lpstr>
      <vt:lpstr>Bradley Hand ITC</vt:lpstr>
      <vt:lpstr>Calibri</vt:lpstr>
      <vt:lpstr>Calibri Light</vt:lpstr>
      <vt:lpstr>Georgia</vt:lpstr>
      <vt:lpstr>Lato</vt:lpstr>
      <vt:lpstr>Lucida Handwriting</vt:lpstr>
      <vt:lpstr>Times New Roman</vt:lpstr>
      <vt:lpstr>Wingdings</vt:lpstr>
      <vt:lpstr>Helsedirektoratet 2018</vt:lpstr>
      <vt:lpstr>Office-tema</vt:lpstr>
      <vt:lpstr>Informasjonsmøte om foreløpig ISF-regelverk 2024 med mer</vt:lpstr>
      <vt:lpstr>Dagsorden</vt:lpstr>
      <vt:lpstr>Mange utredninger i 2023</vt:lpstr>
      <vt:lpstr>St. prop. 1 S (2023-2024)</vt:lpstr>
      <vt:lpstr>PowerPoint-presentasjon</vt:lpstr>
      <vt:lpstr>Omorganisering av den sentrale helseforvaltningen fra 2024 (fokus her er Hdir og FHI)</vt:lpstr>
      <vt:lpstr>Foreløpig ISF-regelverk 2024</vt:lpstr>
      <vt:lpstr>Endringer i ISF 2024 Kristin Dahlen</vt:lpstr>
      <vt:lpstr>Utførende helsepersonell- fra St.prop. 1 S (2023-2024)</vt:lpstr>
      <vt:lpstr>Samarbeidsaktiviteter</vt:lpstr>
      <vt:lpstr>Multippel koding</vt:lpstr>
      <vt:lpstr>Multippel koding</vt:lpstr>
      <vt:lpstr>Legemiddel-behandling</vt:lpstr>
      <vt:lpstr>STG-logikk endringer i 2024</vt:lpstr>
      <vt:lpstr>Justeringer i STG-logikken</vt:lpstr>
      <vt:lpstr>Digital hjemmeoppfølging</vt:lpstr>
      <vt:lpstr>Digital hjemmeoppfølging</vt:lpstr>
      <vt:lpstr>Digital hjemmeoppfølging</vt:lpstr>
      <vt:lpstr>Digital hjemmeoppfølging</vt:lpstr>
      <vt:lpstr>Behandling og oppfølging gjennom ACT/FACT oppsøkende team</vt:lpstr>
      <vt:lpstr>Rehabilitering </vt:lpstr>
      <vt:lpstr>Palliativ behandling</vt:lpstr>
      <vt:lpstr>Intensivbehandling</vt:lpstr>
      <vt:lpstr>Registrering i medisinske kvalitetsregistre</vt:lpstr>
      <vt:lpstr>Endringer i ISF 2024 forts. Tjenesteforløp Hanne Osnes-Ringen</vt:lpstr>
      <vt:lpstr>Fødsels-omsorgen</vt:lpstr>
      <vt:lpstr>Fødsels-omsorgen</vt:lpstr>
      <vt:lpstr>Fødsels-omsorgen</vt:lpstr>
      <vt:lpstr>Fødsels-omsorgen</vt:lpstr>
      <vt:lpstr>Tjenesteforløp</vt:lpstr>
      <vt:lpstr>Endringer i DRG, STG, TFG-logikk og NPK 2024 Anja Fagervold</vt:lpstr>
      <vt:lpstr>Endringer i DRG- og STG systemet </vt:lpstr>
      <vt:lpstr>Medisinsk lysbehandling</vt:lpstr>
      <vt:lpstr>PowerPoint-presentasjon</vt:lpstr>
      <vt:lpstr>Andre endringer DRG - hva ser vi av regruppering</vt:lpstr>
      <vt:lpstr>STG-logikk endringer i 2024</vt:lpstr>
      <vt:lpstr>Brukerveiledning</vt:lpstr>
      <vt:lpstr>Endringer i TFG- systemet  </vt:lpstr>
      <vt:lpstr>DRG/STG/TFG –gruppering  - tre komponenter: </vt:lpstr>
      <vt:lpstr>NPK 2024</vt:lpstr>
      <vt:lpstr>Kostnadsvekter Jostein Bandlien</vt:lpstr>
      <vt:lpstr>Kostnadsvekter 2023</vt:lpstr>
      <vt:lpstr>Ad datagrunnlagene</vt:lpstr>
      <vt:lpstr>Nærmere om TFG-beregningen</vt:lpstr>
      <vt:lpstr>Nærmere om TFG-beregningen - videregående</vt:lpstr>
      <vt:lpstr>Omfordelingseffekter </vt:lpstr>
      <vt:lpstr>Effekter RHF nye vekter 2024</vt:lpstr>
      <vt:lpstr>Effekter HF nye vekter 2024</vt:lpstr>
      <vt:lpstr>Effekter RHF nye vekter 2024</vt:lpstr>
      <vt:lpstr>Effekter HF nye vekter 2024</vt:lpstr>
      <vt:lpstr>Kostnadsvekter 2025</vt:lpstr>
      <vt:lpstr>Resultatbasert finansiering Mats Ulvund Paulsberg</vt:lpstr>
      <vt:lpstr>Resultatbasert finansiering 2024</vt:lpstr>
      <vt:lpstr>Indikatorer i RBF 2024</vt:lpstr>
      <vt:lpstr>Fordeling av foreløpig beregning av RBF 2024</vt:lpstr>
      <vt:lpstr>Måloppnåelse</vt:lpstr>
      <vt:lpstr>Utvikling av resultatbasert finansiering</vt:lpstr>
      <vt:lpstr> Nytt i de medisinske kodeverkene  direktoratet for e-helse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Ann Lisbeth Sandvik</dc:creator>
  <cp:lastModifiedBy>Eva Wensaas</cp:lastModifiedBy>
  <cp:revision>3</cp:revision>
  <cp:lastPrinted>2023-10-16T13:22:24Z</cp:lastPrinted>
  <dcterms:created xsi:type="dcterms:W3CDTF">2023-09-21T07:53:08Z</dcterms:created>
  <dcterms:modified xsi:type="dcterms:W3CDTF">2023-10-17T07:07:36Z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0x0101000AEB2F93BB9C374ABA60A6DC4DBD2828</vt:lpwstr>
  </property>
</Properties>
</file>